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76" r:id="rId7"/>
    <p:sldId id="275" r:id="rId8"/>
    <p:sldId id="269" r:id="rId9"/>
    <p:sldId id="270" r:id="rId10"/>
    <p:sldId id="271" r:id="rId11"/>
    <p:sldId id="272" r:id="rId12"/>
    <p:sldId id="273" r:id="rId13"/>
    <p:sldId id="274" r:id="rId14"/>
    <p:sldId id="268" r:id="rId15"/>
    <p:sldId id="267" r:id="rId16"/>
    <p:sldId id="261" r:id="rId17"/>
    <p:sldId id="277" r:id="rId18"/>
    <p:sldId id="266" r:id="rId19"/>
    <p:sldId id="262" r:id="rId20"/>
    <p:sldId id="263" r:id="rId21"/>
    <p:sldId id="264" r:id="rId22"/>
    <p:sldId id="26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4FE012-757E-4D0A-86FD-650528F6A565}" type="datetimeFigureOut">
              <a:rPr lang="en-GB" smtClean="0"/>
              <a:t>13/09/2016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7D2466-4CEF-41AC-B335-33DE2FCFF188}" type="slidenum">
              <a:rPr lang="en-GB" smtClean="0"/>
              <a:t>‹#›</a:t>
            </a:fld>
            <a:endParaRPr lang="en-GB"/>
          </a:p>
        </p:txBody>
      </p:sp>
    </p:spTree>
    <p:extLst>
      <p:ext uri="{BB962C8B-B14F-4D97-AF65-F5344CB8AC3E}">
        <p14:creationId xmlns:p14="http://schemas.microsoft.com/office/powerpoint/2010/main" val="908252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7D2466-4CEF-41AC-B335-33DE2FCFF188}" type="slidenum">
              <a:rPr lang="en-GB" smtClean="0"/>
              <a:t>1</a:t>
            </a:fld>
            <a:endParaRPr lang="en-GB"/>
          </a:p>
        </p:txBody>
      </p:sp>
    </p:spTree>
    <p:extLst>
      <p:ext uri="{BB962C8B-B14F-4D97-AF65-F5344CB8AC3E}">
        <p14:creationId xmlns:p14="http://schemas.microsoft.com/office/powerpoint/2010/main" val="1685768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43FBEDC-B359-4E3B-BCD8-130D9247842F}" type="datetime1">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177CAD-4BA0-4A8B-9E6B-886123858F5A}" type="slidenum">
              <a:rPr lang="en-GB" smtClean="0"/>
              <a:t>‹#›</a:t>
            </a:fld>
            <a:endParaRPr lang="en-GB"/>
          </a:p>
        </p:txBody>
      </p:sp>
    </p:spTree>
    <p:extLst>
      <p:ext uri="{BB962C8B-B14F-4D97-AF65-F5344CB8AC3E}">
        <p14:creationId xmlns:p14="http://schemas.microsoft.com/office/powerpoint/2010/main" val="1379094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5CB6CF4-DDF6-4108-A018-924E965C5003}" type="datetime1">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177CAD-4BA0-4A8B-9E6B-886123858F5A}" type="slidenum">
              <a:rPr lang="en-GB" smtClean="0"/>
              <a:t>‹#›</a:t>
            </a:fld>
            <a:endParaRPr lang="en-GB"/>
          </a:p>
        </p:txBody>
      </p:sp>
    </p:spTree>
    <p:extLst>
      <p:ext uri="{BB962C8B-B14F-4D97-AF65-F5344CB8AC3E}">
        <p14:creationId xmlns:p14="http://schemas.microsoft.com/office/powerpoint/2010/main" val="3173018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E29869-EDEA-4992-B4D1-D8D01C0012A7}" type="datetime1">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177CAD-4BA0-4A8B-9E6B-886123858F5A}" type="slidenum">
              <a:rPr lang="en-GB" smtClean="0"/>
              <a:t>‹#›</a:t>
            </a:fld>
            <a:endParaRPr lang="en-GB"/>
          </a:p>
        </p:txBody>
      </p:sp>
    </p:spTree>
    <p:extLst>
      <p:ext uri="{BB962C8B-B14F-4D97-AF65-F5344CB8AC3E}">
        <p14:creationId xmlns:p14="http://schemas.microsoft.com/office/powerpoint/2010/main" val="211781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794778-D526-4323-AC89-8239B6F3F01A}" type="datetime1">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177CAD-4BA0-4A8B-9E6B-886123858F5A}" type="slidenum">
              <a:rPr lang="en-GB" smtClean="0"/>
              <a:t>‹#›</a:t>
            </a:fld>
            <a:endParaRPr lang="en-GB"/>
          </a:p>
        </p:txBody>
      </p:sp>
    </p:spTree>
    <p:extLst>
      <p:ext uri="{BB962C8B-B14F-4D97-AF65-F5344CB8AC3E}">
        <p14:creationId xmlns:p14="http://schemas.microsoft.com/office/powerpoint/2010/main" val="2935931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437D95-EE47-43D6-A897-B9FAA1FC7A3C}" type="datetime1">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177CAD-4BA0-4A8B-9E6B-886123858F5A}" type="slidenum">
              <a:rPr lang="en-GB" smtClean="0"/>
              <a:t>‹#›</a:t>
            </a:fld>
            <a:endParaRPr lang="en-GB"/>
          </a:p>
        </p:txBody>
      </p:sp>
    </p:spTree>
    <p:extLst>
      <p:ext uri="{BB962C8B-B14F-4D97-AF65-F5344CB8AC3E}">
        <p14:creationId xmlns:p14="http://schemas.microsoft.com/office/powerpoint/2010/main" val="3372197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1DCA3C2-F6E9-4D1D-92EF-8A2787E92B0B}" type="datetime1">
              <a:rPr lang="en-GB" smtClean="0"/>
              <a:t>13/09/2016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177CAD-4BA0-4A8B-9E6B-886123858F5A}" type="slidenum">
              <a:rPr lang="en-GB" smtClean="0"/>
              <a:t>‹#›</a:t>
            </a:fld>
            <a:endParaRPr lang="en-GB"/>
          </a:p>
        </p:txBody>
      </p:sp>
    </p:spTree>
    <p:extLst>
      <p:ext uri="{BB962C8B-B14F-4D97-AF65-F5344CB8AC3E}">
        <p14:creationId xmlns:p14="http://schemas.microsoft.com/office/powerpoint/2010/main" val="308889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C7029E5-FDF1-4B85-AC4B-C6CD81CE68E5}" type="datetime1">
              <a:rPr lang="en-GB" smtClean="0"/>
              <a:t>13/09/2016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177CAD-4BA0-4A8B-9E6B-886123858F5A}" type="slidenum">
              <a:rPr lang="en-GB" smtClean="0"/>
              <a:t>‹#›</a:t>
            </a:fld>
            <a:endParaRPr lang="en-GB"/>
          </a:p>
        </p:txBody>
      </p:sp>
    </p:spTree>
    <p:extLst>
      <p:ext uri="{BB962C8B-B14F-4D97-AF65-F5344CB8AC3E}">
        <p14:creationId xmlns:p14="http://schemas.microsoft.com/office/powerpoint/2010/main" val="311260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BDC44CA-6488-4398-820F-D5EFBBAFAFA5}" type="datetime1">
              <a:rPr lang="en-GB" smtClean="0"/>
              <a:t>13/09/2016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177CAD-4BA0-4A8B-9E6B-886123858F5A}" type="slidenum">
              <a:rPr lang="en-GB" smtClean="0"/>
              <a:t>‹#›</a:t>
            </a:fld>
            <a:endParaRPr lang="en-GB"/>
          </a:p>
        </p:txBody>
      </p:sp>
    </p:spTree>
    <p:extLst>
      <p:ext uri="{BB962C8B-B14F-4D97-AF65-F5344CB8AC3E}">
        <p14:creationId xmlns:p14="http://schemas.microsoft.com/office/powerpoint/2010/main" val="2553281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5E81F-EDBA-42B8-BD17-7FC4249AC139}" type="datetime1">
              <a:rPr lang="en-GB" smtClean="0"/>
              <a:t>13/09/2016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177CAD-4BA0-4A8B-9E6B-886123858F5A}" type="slidenum">
              <a:rPr lang="en-GB" smtClean="0"/>
              <a:t>‹#›</a:t>
            </a:fld>
            <a:endParaRPr lang="en-GB"/>
          </a:p>
        </p:txBody>
      </p:sp>
    </p:spTree>
    <p:extLst>
      <p:ext uri="{BB962C8B-B14F-4D97-AF65-F5344CB8AC3E}">
        <p14:creationId xmlns:p14="http://schemas.microsoft.com/office/powerpoint/2010/main" val="3211123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B84543-01F2-40A2-9F54-3E620B515F20}" type="datetime1">
              <a:rPr lang="en-GB" smtClean="0"/>
              <a:t>13/09/2016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177CAD-4BA0-4A8B-9E6B-886123858F5A}" type="slidenum">
              <a:rPr lang="en-GB" smtClean="0"/>
              <a:t>‹#›</a:t>
            </a:fld>
            <a:endParaRPr lang="en-GB"/>
          </a:p>
        </p:txBody>
      </p:sp>
    </p:spTree>
    <p:extLst>
      <p:ext uri="{BB962C8B-B14F-4D97-AF65-F5344CB8AC3E}">
        <p14:creationId xmlns:p14="http://schemas.microsoft.com/office/powerpoint/2010/main" val="266382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5B8177-3509-41F1-8139-438280581767}" type="datetime1">
              <a:rPr lang="en-GB" smtClean="0"/>
              <a:t>13/09/2016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177CAD-4BA0-4A8B-9E6B-886123858F5A}" type="slidenum">
              <a:rPr lang="en-GB" smtClean="0"/>
              <a:t>‹#›</a:t>
            </a:fld>
            <a:endParaRPr lang="en-GB"/>
          </a:p>
        </p:txBody>
      </p:sp>
    </p:spTree>
    <p:extLst>
      <p:ext uri="{BB962C8B-B14F-4D97-AF65-F5344CB8AC3E}">
        <p14:creationId xmlns:p14="http://schemas.microsoft.com/office/powerpoint/2010/main" val="1978793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78B12-8985-46E1-9808-591AE720A319}" type="datetime1">
              <a:rPr lang="en-GB" smtClean="0"/>
              <a:t>13/09/2016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77CAD-4BA0-4A8B-9E6B-886123858F5A}" type="slidenum">
              <a:rPr lang="en-GB" smtClean="0"/>
              <a:t>‹#›</a:t>
            </a:fld>
            <a:endParaRPr lang="en-GB"/>
          </a:p>
        </p:txBody>
      </p:sp>
    </p:spTree>
    <p:extLst>
      <p:ext uri="{BB962C8B-B14F-4D97-AF65-F5344CB8AC3E}">
        <p14:creationId xmlns:p14="http://schemas.microsoft.com/office/powerpoint/2010/main" val="1049511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apinvoices@qmul.ac.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hr.qmul.ac.uk/procedures/contracts/employmentstatus/inde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91323"/>
          </a:xfrm>
        </p:spPr>
        <p:txBody>
          <a:bodyPr/>
          <a:lstStyle/>
          <a:p>
            <a:r>
              <a:rPr lang="en-GB" b="1" dirty="0" smtClean="0"/>
              <a:t>QMUL</a:t>
            </a:r>
            <a:endParaRPr lang="en-GB" b="1" dirty="0"/>
          </a:p>
        </p:txBody>
      </p:sp>
      <p:sp>
        <p:nvSpPr>
          <p:cNvPr id="3" name="Subtitle 2"/>
          <p:cNvSpPr>
            <a:spLocks noGrp="1"/>
          </p:cNvSpPr>
          <p:nvPr>
            <p:ph type="subTitle" idx="1"/>
          </p:nvPr>
        </p:nvSpPr>
        <p:spPr>
          <a:xfrm>
            <a:off x="1524000" y="2835919"/>
            <a:ext cx="9144000" cy="607497"/>
          </a:xfrm>
        </p:spPr>
        <p:txBody>
          <a:bodyPr>
            <a:normAutofit/>
          </a:bodyPr>
          <a:lstStyle/>
          <a:p>
            <a:r>
              <a:rPr lang="en-GB" sz="3200" b="1" dirty="0" smtClean="0"/>
              <a:t>Employment Status: Employed/Self-employed?</a:t>
            </a:r>
            <a:endParaRPr lang="en-GB" sz="3200" b="1" dirty="0"/>
          </a:p>
        </p:txBody>
      </p:sp>
      <p:pic>
        <p:nvPicPr>
          <p:cNvPr id="5" name="Picture 5" descr="QMfoo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02300"/>
            <a:ext cx="12192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37752" y="4464119"/>
            <a:ext cx="5842946" cy="1077218"/>
          </a:xfrm>
          <a:prstGeom prst="rect">
            <a:avLst/>
          </a:prstGeom>
          <a:noFill/>
        </p:spPr>
        <p:txBody>
          <a:bodyPr wrap="none" rtlCol="0">
            <a:spAutoFit/>
          </a:bodyPr>
          <a:lstStyle/>
          <a:p>
            <a:r>
              <a:rPr lang="en-GB" sz="1600" dirty="0" smtClean="0"/>
              <a:t>Presented by:</a:t>
            </a:r>
          </a:p>
          <a:p>
            <a:r>
              <a:rPr lang="en-GB" sz="1600" dirty="0" smtClean="0"/>
              <a:t>Chris Bridgeman	Tax Manager, Finance</a:t>
            </a:r>
          </a:p>
          <a:p>
            <a:r>
              <a:rPr lang="en-GB" sz="1600" dirty="0" smtClean="0"/>
              <a:t>Kelly Rosa		</a:t>
            </a:r>
            <a:r>
              <a:rPr lang="en-GB" sz="1600" dirty="0"/>
              <a:t>HR Central Services </a:t>
            </a:r>
            <a:r>
              <a:rPr lang="en-GB" sz="1600" dirty="0" smtClean="0"/>
              <a:t>Manager</a:t>
            </a:r>
          </a:p>
          <a:p>
            <a:r>
              <a:rPr lang="en-GB" sz="1600" dirty="0" smtClean="0"/>
              <a:t>Janice Trounson	Deputy Director of Finance, Financial Controls</a:t>
            </a:r>
            <a:endParaRPr lang="en-GB" sz="1600" dirty="0"/>
          </a:p>
        </p:txBody>
      </p:sp>
    </p:spTree>
    <p:extLst>
      <p:ext uri="{BB962C8B-B14F-4D97-AF65-F5344CB8AC3E}">
        <p14:creationId xmlns:p14="http://schemas.microsoft.com/office/powerpoint/2010/main" val="2841018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228" y="414552"/>
            <a:ext cx="10669387" cy="1325563"/>
          </a:xfrm>
        </p:spPr>
        <p:txBody>
          <a:bodyPr/>
          <a:lstStyle/>
          <a:p>
            <a:pPr algn="ctr"/>
            <a:r>
              <a:rPr lang="en-GB" b="1" dirty="0" smtClean="0"/>
              <a:t>Is the worker obliged to send someone else?</a:t>
            </a:r>
            <a:endParaRPr lang="en-GB" b="1" dirty="0"/>
          </a:p>
        </p:txBody>
      </p:sp>
      <p:sp>
        <p:nvSpPr>
          <p:cNvPr id="4" name="Footer Placeholder 3"/>
          <p:cNvSpPr>
            <a:spLocks noGrp="1"/>
          </p:cNvSpPr>
          <p:nvPr>
            <p:ph type="ftr" sz="quarter" idx="11"/>
          </p:nvPr>
        </p:nvSpPr>
        <p:spPr>
          <a:xfrm>
            <a:off x="1005015" y="6356350"/>
            <a:ext cx="10198443" cy="365125"/>
          </a:xfrm>
        </p:spPr>
        <p:txBody>
          <a:bodyPr/>
          <a:lstStyle/>
          <a:p>
            <a:r>
              <a:rPr lang="en-GB" sz="4000" dirty="0" smtClean="0"/>
              <a:t> </a:t>
            </a:r>
          </a:p>
          <a:p>
            <a:r>
              <a:rPr lang="en-GB" sz="4000" dirty="0" smtClean="0">
                <a:solidFill>
                  <a:schemeClr val="tx1"/>
                </a:solidFill>
              </a:rPr>
              <a:t>the nature of the role is the context here</a:t>
            </a:r>
          </a:p>
          <a:p>
            <a:endParaRPr lang="en-GB" sz="4000" dirty="0"/>
          </a:p>
        </p:txBody>
      </p:sp>
      <p:pic>
        <p:nvPicPr>
          <p:cNvPr id="6" name="Content Placeholder 5"/>
          <p:cNvPicPr>
            <a:picLocks noGrp="1" noChangeAspect="1"/>
          </p:cNvPicPr>
          <p:nvPr>
            <p:ph idx="1"/>
          </p:nvPr>
        </p:nvPicPr>
        <p:blipFill>
          <a:blip r:embed="rId2"/>
          <a:stretch>
            <a:fillRect/>
          </a:stretch>
        </p:blipFill>
        <p:spPr>
          <a:xfrm>
            <a:off x="851228" y="1812324"/>
            <a:ext cx="9709680" cy="4052454"/>
          </a:xfrm>
          <a:prstGeom prst="rect">
            <a:avLst/>
          </a:prstGeom>
        </p:spPr>
      </p:pic>
    </p:spTree>
    <p:extLst>
      <p:ext uri="{BB962C8B-B14F-4D97-AF65-F5344CB8AC3E}">
        <p14:creationId xmlns:p14="http://schemas.microsoft.com/office/powerpoint/2010/main" val="2079451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Who controls the worker?</a:t>
            </a:r>
            <a:endParaRPr lang="en-GB" b="1" dirty="0"/>
          </a:p>
        </p:txBody>
      </p:sp>
      <p:sp>
        <p:nvSpPr>
          <p:cNvPr id="4" name="Footer Placeholder 3"/>
          <p:cNvSpPr>
            <a:spLocks noGrp="1"/>
          </p:cNvSpPr>
          <p:nvPr>
            <p:ph type="ftr" sz="quarter" idx="11"/>
          </p:nvPr>
        </p:nvSpPr>
        <p:spPr>
          <a:xfrm>
            <a:off x="1235677" y="6356350"/>
            <a:ext cx="10272582" cy="365125"/>
          </a:xfrm>
        </p:spPr>
        <p:txBody>
          <a:bodyPr/>
          <a:lstStyle/>
          <a:p>
            <a:r>
              <a:rPr lang="en-GB" sz="4000" dirty="0" smtClean="0">
                <a:solidFill>
                  <a:schemeClr val="tx1"/>
                </a:solidFill>
                <a:latin typeface="+mj-lt"/>
              </a:rPr>
              <a:t>This is a critical point for determining status</a:t>
            </a:r>
            <a:endParaRPr lang="en-GB" sz="4000" dirty="0">
              <a:solidFill>
                <a:schemeClr val="tx1"/>
              </a:solidFill>
              <a:latin typeface="+mj-lt"/>
            </a:endParaRPr>
          </a:p>
        </p:txBody>
      </p:sp>
      <p:pic>
        <p:nvPicPr>
          <p:cNvPr id="6" name="Content Placeholder 5"/>
          <p:cNvPicPr>
            <a:picLocks noGrp="1" noChangeAspect="1"/>
          </p:cNvPicPr>
          <p:nvPr>
            <p:ph idx="1"/>
          </p:nvPr>
        </p:nvPicPr>
        <p:blipFill>
          <a:blip r:embed="rId2"/>
          <a:stretch>
            <a:fillRect/>
          </a:stretch>
        </p:blipFill>
        <p:spPr>
          <a:xfrm>
            <a:off x="1771136" y="1490527"/>
            <a:ext cx="7310952" cy="4244317"/>
          </a:xfrm>
          <a:prstGeom prst="rect">
            <a:avLst/>
          </a:prstGeom>
        </p:spPr>
      </p:pic>
    </p:spTree>
    <p:extLst>
      <p:ext uri="{BB962C8B-B14F-4D97-AF65-F5344CB8AC3E}">
        <p14:creationId xmlns:p14="http://schemas.microsoft.com/office/powerpoint/2010/main" val="909699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482" y="249795"/>
            <a:ext cx="10515600" cy="1325563"/>
          </a:xfrm>
        </p:spPr>
        <p:txBody>
          <a:bodyPr/>
          <a:lstStyle/>
          <a:p>
            <a:pPr algn="ctr"/>
            <a:r>
              <a:rPr lang="en-GB" b="1" dirty="0" smtClean="0"/>
              <a:t>What is the nature of the remuneration?</a:t>
            </a:r>
            <a:endParaRPr lang="en-GB" b="1" dirty="0"/>
          </a:p>
        </p:txBody>
      </p:sp>
      <p:sp>
        <p:nvSpPr>
          <p:cNvPr id="4" name="Footer Placeholder 3"/>
          <p:cNvSpPr>
            <a:spLocks noGrp="1"/>
          </p:cNvSpPr>
          <p:nvPr>
            <p:ph type="ftr" sz="quarter" idx="11"/>
          </p:nvPr>
        </p:nvSpPr>
        <p:spPr/>
        <p:txBody>
          <a:bodyPr/>
          <a:lstStyle/>
          <a:p>
            <a:endParaRPr lang="en-GB"/>
          </a:p>
        </p:txBody>
      </p:sp>
      <p:pic>
        <p:nvPicPr>
          <p:cNvPr id="8" name="Content Placeholder 7"/>
          <p:cNvPicPr>
            <a:picLocks noGrp="1" noChangeAspect="1"/>
          </p:cNvPicPr>
          <p:nvPr>
            <p:ph idx="1"/>
          </p:nvPr>
        </p:nvPicPr>
        <p:blipFill>
          <a:blip r:embed="rId2"/>
          <a:stretch>
            <a:fillRect/>
          </a:stretch>
        </p:blipFill>
        <p:spPr>
          <a:xfrm>
            <a:off x="823784" y="2075248"/>
            <a:ext cx="9605319" cy="3509014"/>
          </a:xfrm>
          <a:prstGeom prst="rect">
            <a:avLst/>
          </a:prstGeom>
        </p:spPr>
      </p:pic>
    </p:spTree>
    <p:extLst>
      <p:ext uri="{BB962C8B-B14F-4D97-AF65-F5344CB8AC3E}">
        <p14:creationId xmlns:p14="http://schemas.microsoft.com/office/powerpoint/2010/main" val="1359235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How is the workers main income made up?</a:t>
            </a:r>
            <a:endParaRPr lang="en-GB" b="1" dirty="0"/>
          </a:p>
        </p:txBody>
      </p:sp>
      <p:sp>
        <p:nvSpPr>
          <p:cNvPr id="4" name="Footer Placeholder 3"/>
          <p:cNvSpPr>
            <a:spLocks noGrp="1"/>
          </p:cNvSpPr>
          <p:nvPr>
            <p:ph type="ftr" sz="quarter" idx="11"/>
          </p:nvPr>
        </p:nvSpPr>
        <p:spPr>
          <a:xfrm>
            <a:off x="1186249" y="6356350"/>
            <a:ext cx="9745362" cy="365125"/>
          </a:xfrm>
        </p:spPr>
        <p:txBody>
          <a:bodyPr/>
          <a:lstStyle/>
          <a:p>
            <a:r>
              <a:rPr lang="en-GB" sz="4000" dirty="0" smtClean="0">
                <a:solidFill>
                  <a:schemeClr val="tx1"/>
                </a:solidFill>
              </a:rPr>
              <a:t>This is highly indicative of employment status</a:t>
            </a:r>
            <a:endParaRPr lang="en-GB" sz="4000" dirty="0">
              <a:solidFill>
                <a:schemeClr val="tx1"/>
              </a:solidFill>
            </a:endParaRPr>
          </a:p>
        </p:txBody>
      </p:sp>
      <p:pic>
        <p:nvPicPr>
          <p:cNvPr id="6" name="Content Placeholder 5"/>
          <p:cNvPicPr>
            <a:picLocks noGrp="1" noChangeAspect="1"/>
          </p:cNvPicPr>
          <p:nvPr>
            <p:ph idx="1"/>
          </p:nvPr>
        </p:nvPicPr>
        <p:blipFill>
          <a:blip r:embed="rId2"/>
          <a:stretch>
            <a:fillRect/>
          </a:stretch>
        </p:blipFill>
        <p:spPr>
          <a:xfrm>
            <a:off x="1933812" y="1828800"/>
            <a:ext cx="7605604" cy="3969817"/>
          </a:xfrm>
          <a:prstGeom prst="rect">
            <a:avLst/>
          </a:prstGeom>
        </p:spPr>
      </p:pic>
    </p:spTree>
    <p:extLst>
      <p:ext uri="{BB962C8B-B14F-4D97-AF65-F5344CB8AC3E}">
        <p14:creationId xmlns:p14="http://schemas.microsoft.com/office/powerpoint/2010/main" val="3051706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Next steps following the ESI result</a:t>
            </a:r>
            <a:endParaRPr lang="en-GB" b="1" dirty="0"/>
          </a:p>
        </p:txBody>
      </p:sp>
      <p:sp>
        <p:nvSpPr>
          <p:cNvPr id="3" name="Content Placeholder 2"/>
          <p:cNvSpPr>
            <a:spLocks noGrp="1"/>
          </p:cNvSpPr>
          <p:nvPr>
            <p:ph idx="1"/>
          </p:nvPr>
        </p:nvSpPr>
        <p:spPr/>
        <p:txBody>
          <a:bodyPr>
            <a:normAutofit/>
          </a:bodyPr>
          <a:lstStyle/>
          <a:p>
            <a:r>
              <a:rPr lang="en-GB" dirty="0" smtClean="0"/>
              <a:t>If the result of the ESI questionnaire is employee you will need to:</a:t>
            </a:r>
          </a:p>
          <a:p>
            <a:pPr marL="971550" lvl="1" indent="-514350">
              <a:buFont typeface="+mj-lt"/>
              <a:buAutoNum type="arabicPeriod"/>
            </a:pPr>
            <a:r>
              <a:rPr lang="en-GB" dirty="0" smtClean="0"/>
              <a:t>Determine the correct way of employing the individual – i.e. should a contract of employment be issued or is </a:t>
            </a:r>
            <a:r>
              <a:rPr lang="en-GB" dirty="0"/>
              <a:t>it a one-off </a:t>
            </a:r>
            <a:r>
              <a:rPr lang="en-GB" dirty="0" smtClean="0"/>
              <a:t>payment? HR will be able to offer advice as to which is the correct option</a:t>
            </a:r>
          </a:p>
          <a:p>
            <a:pPr marL="971550" lvl="1" indent="-514350">
              <a:buFont typeface="+mj-lt"/>
              <a:buAutoNum type="arabicPeriod"/>
            </a:pPr>
            <a:r>
              <a:rPr lang="en-GB" dirty="0" smtClean="0"/>
              <a:t>For either method a Right to Work Check must be conducted </a:t>
            </a:r>
            <a:r>
              <a:rPr lang="en-GB" b="1" u="sng" dirty="0" smtClean="0"/>
              <a:t>before any work takes place</a:t>
            </a:r>
            <a:r>
              <a:rPr lang="en-GB" dirty="0" smtClean="0"/>
              <a:t>, the individual will also need to complete a Personal Details Form </a:t>
            </a:r>
          </a:p>
          <a:p>
            <a:pPr marL="971550" lvl="1" indent="-514350">
              <a:buFont typeface="+mj-lt"/>
              <a:buAutoNum type="arabicPeriod"/>
            </a:pPr>
            <a:r>
              <a:rPr lang="en-GB" dirty="0" smtClean="0"/>
              <a:t>To issue a contract of employment, the relevant authorisations will need to be sought via i-</a:t>
            </a:r>
            <a:r>
              <a:rPr lang="en-GB" dirty="0" err="1" smtClean="0"/>
              <a:t>GRasp</a:t>
            </a:r>
            <a:endParaRPr lang="en-GB" dirty="0"/>
          </a:p>
        </p:txBody>
      </p:sp>
      <p:sp>
        <p:nvSpPr>
          <p:cNvPr id="4" name="Footer Placeholder 3"/>
          <p:cNvSpPr>
            <a:spLocks noGrp="1"/>
          </p:cNvSpPr>
          <p:nvPr>
            <p:ph type="ftr" sz="quarter" idx="11"/>
          </p:nvPr>
        </p:nvSpPr>
        <p:spPr/>
        <p:txBody>
          <a:bodyPr/>
          <a:lstStyle/>
          <a:p>
            <a:endParaRPr lang="en-GB" dirty="0"/>
          </a:p>
        </p:txBody>
      </p:sp>
      <p:pic>
        <p:nvPicPr>
          <p:cNvPr id="5" name="Picture 5" descr="QMfoo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02300"/>
            <a:ext cx="12192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5021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Next steps following the ESI result</a:t>
            </a:r>
            <a:r>
              <a:rPr lang="en-GB" dirty="0" smtClean="0"/>
              <a:t/>
            </a:r>
            <a:br>
              <a:rPr lang="en-GB" dirty="0" smtClean="0"/>
            </a:br>
            <a:endParaRPr lang="en-GB" dirty="0"/>
          </a:p>
        </p:txBody>
      </p:sp>
      <p:sp>
        <p:nvSpPr>
          <p:cNvPr id="3" name="Content Placeholder 2"/>
          <p:cNvSpPr>
            <a:spLocks noGrp="1"/>
          </p:cNvSpPr>
          <p:nvPr>
            <p:ph idx="1"/>
          </p:nvPr>
        </p:nvSpPr>
        <p:spPr>
          <a:xfrm>
            <a:off x="838200" y="1350962"/>
            <a:ext cx="10515600" cy="4351338"/>
          </a:xfrm>
        </p:spPr>
        <p:txBody>
          <a:bodyPr>
            <a:normAutofit fontScale="85000" lnSpcReduction="10000"/>
          </a:bodyPr>
          <a:lstStyle/>
          <a:p>
            <a:r>
              <a:rPr lang="en-GB" dirty="0" smtClean="0"/>
              <a:t>If the result of the ESI questionnaire is self-employed the following steps apply;</a:t>
            </a:r>
          </a:p>
          <a:p>
            <a:pPr marL="971550" lvl="1" indent="-514350">
              <a:buFont typeface="+mj-lt"/>
              <a:buAutoNum type="arabicPeriod"/>
            </a:pPr>
            <a:r>
              <a:rPr lang="en-GB" dirty="0" smtClean="0"/>
              <a:t>Discuss with procurement the process for setting up the provider as a supplier and obtain a supplier number from Agresso (finance system).  Note in future we will require the individuals NI and evidence of right to work.</a:t>
            </a:r>
          </a:p>
          <a:p>
            <a:pPr marL="971550" lvl="1" indent="-514350">
              <a:buFont typeface="+mj-lt"/>
              <a:buAutoNum type="arabicPeriod"/>
            </a:pPr>
            <a:r>
              <a:rPr lang="en-GB" dirty="0" smtClean="0"/>
              <a:t>Complete the contract for services (standard contract is on the procurement intranet page</a:t>
            </a:r>
            <a:r>
              <a:rPr lang="en-GB" dirty="0"/>
              <a:t>) http://qm-web.finance.qmul.ac.uk/purchasing/docs/123903.docx, </a:t>
            </a:r>
            <a:r>
              <a:rPr lang="en-GB" dirty="0" smtClean="0"/>
              <a:t>paying attention to the Terms &amp; Conditions specifically in relation to Insurance, VAT etc. The scheme of delegation for contract signature must also be adhered to</a:t>
            </a:r>
          </a:p>
          <a:p>
            <a:pPr marL="971550" lvl="1" indent="-514350">
              <a:buFont typeface="+mj-lt"/>
              <a:buAutoNum type="arabicPeriod"/>
            </a:pPr>
            <a:r>
              <a:rPr lang="en-GB" dirty="0" smtClean="0"/>
              <a:t>Raise an Agresso Purchase order (PO)</a:t>
            </a:r>
          </a:p>
          <a:p>
            <a:pPr marL="971550" lvl="1" indent="-514350">
              <a:buFont typeface="+mj-lt"/>
              <a:buAutoNum type="arabicPeriod"/>
            </a:pPr>
            <a:r>
              <a:rPr lang="en-GB" dirty="0" smtClean="0"/>
              <a:t>The supplier delivers the service</a:t>
            </a:r>
          </a:p>
          <a:p>
            <a:pPr marL="971550" lvl="1" indent="-514350">
              <a:buFont typeface="+mj-lt"/>
              <a:buAutoNum type="arabicPeriod"/>
            </a:pPr>
            <a:r>
              <a:rPr lang="en-GB" dirty="0" smtClean="0"/>
              <a:t>Once completed Goods Receipt (GRN) the PO to the value of work completed</a:t>
            </a:r>
          </a:p>
          <a:p>
            <a:pPr marL="971550" lvl="1" indent="-514350">
              <a:buFont typeface="+mj-lt"/>
              <a:buAutoNum type="arabicPeriod"/>
            </a:pPr>
            <a:r>
              <a:rPr lang="en-GB" dirty="0" smtClean="0"/>
              <a:t>In line with usual P2P process the supplier will send a valid invoice quoting the PO number to Accounts Payable (</a:t>
            </a:r>
            <a:r>
              <a:rPr lang="en-GB" dirty="0" smtClean="0">
                <a:hlinkClick r:id="rId2"/>
              </a:rPr>
              <a:t>apinvoices@qmul.ac.uk</a:t>
            </a:r>
            <a:r>
              <a:rPr lang="en-GB" dirty="0" smtClean="0"/>
              <a:t>) in pdf format</a:t>
            </a:r>
          </a:p>
          <a:p>
            <a:pPr marL="971550" lvl="1" indent="-514350">
              <a:buFont typeface="+mj-lt"/>
              <a:buAutoNum type="arabicPeriod"/>
            </a:pPr>
            <a:r>
              <a:rPr lang="en-GB" dirty="0" smtClean="0"/>
              <a:t>Once the PO; GRN and invoice are matched the payment will be made to the supplier within the QMUL standard supplier 30 day terms</a:t>
            </a:r>
            <a:endParaRPr lang="en-GB" dirty="0"/>
          </a:p>
        </p:txBody>
      </p:sp>
      <p:sp>
        <p:nvSpPr>
          <p:cNvPr id="4" name="Footer Placeholder 3"/>
          <p:cNvSpPr>
            <a:spLocks noGrp="1"/>
          </p:cNvSpPr>
          <p:nvPr>
            <p:ph type="ftr" sz="quarter" idx="11"/>
          </p:nvPr>
        </p:nvSpPr>
        <p:spPr/>
        <p:txBody>
          <a:bodyPr/>
          <a:lstStyle/>
          <a:p>
            <a:endParaRPr lang="en-GB" dirty="0"/>
          </a:p>
        </p:txBody>
      </p:sp>
      <p:pic>
        <p:nvPicPr>
          <p:cNvPr id="5" name="Picture 5" descr="QMfoo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02300"/>
            <a:ext cx="12192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2428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What happens if we don’t follow these steps?</a:t>
            </a:r>
            <a:endParaRPr lang="en-GB" b="1" dirty="0"/>
          </a:p>
        </p:txBody>
      </p:sp>
      <p:sp>
        <p:nvSpPr>
          <p:cNvPr id="3" name="Content Placeholder 2"/>
          <p:cNvSpPr>
            <a:spLocks noGrp="1"/>
          </p:cNvSpPr>
          <p:nvPr>
            <p:ph idx="1"/>
          </p:nvPr>
        </p:nvSpPr>
        <p:spPr>
          <a:xfrm>
            <a:off x="838200" y="1677987"/>
            <a:ext cx="10515600" cy="4351338"/>
          </a:xfrm>
        </p:spPr>
        <p:txBody>
          <a:bodyPr>
            <a:normAutofit fontScale="92500" lnSpcReduction="20000"/>
          </a:bodyPr>
          <a:lstStyle/>
          <a:p>
            <a:r>
              <a:rPr lang="en-GB" sz="2600" dirty="0" smtClean="0"/>
              <a:t>An individual may be paid through the wrong channel and not be Taxed correctly or payment will be delayed/not made;</a:t>
            </a:r>
          </a:p>
          <a:p>
            <a:r>
              <a:rPr lang="en-GB" sz="2600" dirty="0" smtClean="0"/>
              <a:t>HMRC levy both interest and penalties for failure to tax an individual correctly, which can result in the full amount of tax payable to HMRC and potentially a penalty of up to 100% of the same amount;</a:t>
            </a:r>
          </a:p>
          <a:p>
            <a:r>
              <a:rPr lang="en-GB" sz="2600" dirty="0" smtClean="0"/>
              <a:t>HMRC also have the ability to publicly name an organisation who fails to organise their tax affairs and commit errors - this presents a significant reputational risk.  (A number of universities were named in the press in 2015); </a:t>
            </a:r>
          </a:p>
          <a:p>
            <a:pPr marL="457200" lvl="1" indent="0">
              <a:buNone/>
            </a:pPr>
            <a:r>
              <a:rPr lang="en-GB" sz="2200"/>
              <a:t>	</a:t>
            </a:r>
            <a:r>
              <a:rPr lang="en-GB" sz="2200" smtClean="0"/>
              <a:t>“</a:t>
            </a:r>
            <a:r>
              <a:rPr lang="en-GB" sz="3000" smtClean="0"/>
              <a:t>Universities </a:t>
            </a:r>
            <a:r>
              <a:rPr lang="en-GB" sz="3000" dirty="0"/>
              <a:t>accused of reducing </a:t>
            </a:r>
            <a:r>
              <a:rPr lang="en-GB" sz="3000"/>
              <a:t>tax </a:t>
            </a:r>
            <a:r>
              <a:rPr lang="en-GB" sz="3000" smtClean="0"/>
              <a:t>bills”</a:t>
            </a:r>
            <a:endParaRPr lang="en-GB" sz="3000" dirty="0" smtClean="0"/>
          </a:p>
          <a:p>
            <a:pPr marL="0" indent="0">
              <a:buNone/>
            </a:pPr>
            <a:r>
              <a:rPr lang="en-GB" sz="2600" dirty="0"/>
              <a:t>	</a:t>
            </a:r>
            <a:r>
              <a:rPr lang="en-GB" sz="2600" dirty="0" smtClean="0"/>
              <a:t>“</a:t>
            </a:r>
            <a:r>
              <a:rPr lang="en-GB" sz="2400" dirty="0" smtClean="0"/>
              <a:t>Universities </a:t>
            </a:r>
            <a:r>
              <a:rPr lang="en-GB" sz="2400" dirty="0"/>
              <a:t>are saving thousands of pounds by paying top academics and staff off </a:t>
            </a:r>
            <a:r>
              <a:rPr lang="en-GB" sz="2400" dirty="0" smtClean="0"/>
              <a:t>	the </a:t>
            </a:r>
            <a:r>
              <a:rPr lang="en-GB" sz="2400" dirty="0"/>
              <a:t>payroll, in a move that could open </a:t>
            </a:r>
            <a:r>
              <a:rPr lang="en-GB" sz="2400" dirty="0" smtClean="0"/>
              <a:t>the door </a:t>
            </a:r>
            <a:r>
              <a:rPr lang="en-GB" sz="2400" dirty="0"/>
              <a:t>to claims of tax avoidance</a:t>
            </a:r>
            <a:r>
              <a:rPr lang="en-GB" sz="2400" dirty="0" smtClean="0"/>
              <a:t>.”</a:t>
            </a:r>
            <a:endParaRPr lang="en-GB" sz="2600" dirty="0" smtClean="0"/>
          </a:p>
          <a:p>
            <a:r>
              <a:rPr lang="en-GB" sz="2600" dirty="0" smtClean="0"/>
              <a:t>QMUL will then encounter more scrutiny by HMRC in all of its </a:t>
            </a:r>
            <a:r>
              <a:rPr lang="en-GB" dirty="0" smtClean="0"/>
              <a:t>activities </a:t>
            </a:r>
            <a:r>
              <a:rPr lang="en-GB" sz="2600" dirty="0" smtClean="0"/>
              <a:t>which is both time consuming and costly!</a:t>
            </a:r>
            <a:endParaRPr lang="en-GB" sz="2600" dirty="0"/>
          </a:p>
        </p:txBody>
      </p:sp>
      <p:sp>
        <p:nvSpPr>
          <p:cNvPr id="4" name="Footer Placeholder 3"/>
          <p:cNvSpPr>
            <a:spLocks noGrp="1"/>
          </p:cNvSpPr>
          <p:nvPr>
            <p:ph type="ftr" sz="quarter" idx="11"/>
          </p:nvPr>
        </p:nvSpPr>
        <p:spPr/>
        <p:txBody>
          <a:bodyPr/>
          <a:lstStyle/>
          <a:p>
            <a:endParaRPr lang="en-GB" dirty="0"/>
          </a:p>
        </p:txBody>
      </p:sp>
      <p:pic>
        <p:nvPicPr>
          <p:cNvPr id="5" name="Picture 5" descr="QMfoo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02300"/>
            <a:ext cx="12192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5951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HMRC focus</a:t>
            </a:r>
            <a:endParaRPr lang="en-GB" b="1" dirty="0"/>
          </a:p>
        </p:txBody>
      </p:sp>
      <p:sp>
        <p:nvSpPr>
          <p:cNvPr id="3" name="Content Placeholder 2"/>
          <p:cNvSpPr>
            <a:spLocks noGrp="1"/>
          </p:cNvSpPr>
          <p:nvPr>
            <p:ph idx="1"/>
          </p:nvPr>
        </p:nvSpPr>
        <p:spPr>
          <a:xfrm>
            <a:off x="838200" y="1825625"/>
            <a:ext cx="10515600" cy="3537207"/>
          </a:xfrm>
        </p:spPr>
        <p:txBody>
          <a:bodyPr>
            <a:normAutofit fontScale="85000" lnSpcReduction="10000"/>
          </a:bodyPr>
          <a:lstStyle/>
          <a:p>
            <a:r>
              <a:rPr lang="en-GB" sz="2400" dirty="0" smtClean="0"/>
              <a:t>A change to the treatment of personal service limited company providing services to public sector bodies will take effect from 6.4.2017</a:t>
            </a:r>
          </a:p>
          <a:p>
            <a:r>
              <a:rPr lang="en-GB" sz="2400" dirty="0" smtClean="0"/>
              <a:t>There will be new simpler tests and a new online tool to determine if deductions are due following a consultation this summer and the release of new legislation</a:t>
            </a:r>
          </a:p>
          <a:p>
            <a:r>
              <a:rPr lang="en-GB" sz="2400" dirty="0" smtClean="0"/>
              <a:t>Care needs to be taken if a service provider indicates this will be through their limited company as HMRC are focussing on personal service companies as a means of tax avoidance</a:t>
            </a:r>
          </a:p>
          <a:p>
            <a:r>
              <a:rPr lang="en-GB" sz="2400" dirty="0" smtClean="0"/>
              <a:t>Using a limited company could be a hallmark of tax avoidance</a:t>
            </a:r>
          </a:p>
          <a:p>
            <a:r>
              <a:rPr lang="en-GB" sz="2400" dirty="0" smtClean="0"/>
              <a:t>Setting up a company is a complicated and costly exercise: administration, tax returns, pension costs, accountancy and audit costs</a:t>
            </a:r>
          </a:p>
          <a:p>
            <a:r>
              <a:rPr lang="en-GB" sz="2400" dirty="0" smtClean="0"/>
              <a:t>We </a:t>
            </a:r>
            <a:r>
              <a:rPr lang="en-GB" sz="2400" dirty="0"/>
              <a:t>will be required to review our </a:t>
            </a:r>
            <a:r>
              <a:rPr lang="en-GB" sz="2400" dirty="0" smtClean="0"/>
              <a:t>payment arrangements </a:t>
            </a:r>
            <a:r>
              <a:rPr lang="en-GB" sz="2400" dirty="0"/>
              <a:t>over the last four years and disclose </a:t>
            </a:r>
            <a:r>
              <a:rPr lang="en-GB" sz="2400" dirty="0" smtClean="0"/>
              <a:t>errors where we have treated individuals suppliers incorrectly</a:t>
            </a:r>
            <a:endParaRPr lang="en-GB" sz="2400" dirty="0"/>
          </a:p>
        </p:txBody>
      </p:sp>
      <p:sp>
        <p:nvSpPr>
          <p:cNvPr id="4" name="Footer Placeholder 3"/>
          <p:cNvSpPr>
            <a:spLocks noGrp="1"/>
          </p:cNvSpPr>
          <p:nvPr>
            <p:ph type="ftr" sz="quarter" idx="11"/>
          </p:nvPr>
        </p:nvSpPr>
        <p:spPr/>
        <p:txBody>
          <a:bodyPr/>
          <a:lstStyle/>
          <a:p>
            <a:endParaRPr lang="en-GB" dirty="0"/>
          </a:p>
        </p:txBody>
      </p:sp>
      <p:pic>
        <p:nvPicPr>
          <p:cNvPr id="5" name="Picture 5" descr="QMfoo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02300"/>
            <a:ext cx="12192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7762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Worked examples</a:t>
            </a:r>
            <a:endParaRPr lang="en-GB" b="1" dirty="0"/>
          </a:p>
        </p:txBody>
      </p:sp>
      <p:sp>
        <p:nvSpPr>
          <p:cNvPr id="3" name="Content Placeholder 2"/>
          <p:cNvSpPr>
            <a:spLocks noGrp="1"/>
          </p:cNvSpPr>
          <p:nvPr>
            <p:ph idx="1"/>
          </p:nvPr>
        </p:nvSpPr>
        <p:spPr>
          <a:xfrm>
            <a:off x="838200" y="1677987"/>
            <a:ext cx="10515600" cy="4351338"/>
          </a:xfrm>
        </p:spPr>
        <p:txBody>
          <a:bodyPr>
            <a:normAutofit/>
          </a:bodyPr>
          <a:lstStyle/>
          <a:p>
            <a:r>
              <a:rPr lang="en-GB" sz="2600" dirty="0" smtClean="0"/>
              <a:t>An individual is to be engaged to provide a lecture;</a:t>
            </a:r>
          </a:p>
          <a:p>
            <a:r>
              <a:rPr lang="en-GB" sz="2600" dirty="0" smtClean="0"/>
              <a:t>An individual advises that they have a UTR and so are self employed;</a:t>
            </a:r>
          </a:p>
          <a:p>
            <a:r>
              <a:rPr lang="en-GB" sz="2600" dirty="0" smtClean="0"/>
              <a:t>A  student is to be remunerated for showing students the campus on an open day;</a:t>
            </a:r>
          </a:p>
          <a:p>
            <a:r>
              <a:rPr lang="en-GB" sz="2600" smtClean="0"/>
              <a:t>………………………………….</a:t>
            </a:r>
            <a:endParaRPr lang="en-GB" sz="2600" dirty="0" smtClean="0"/>
          </a:p>
        </p:txBody>
      </p:sp>
      <p:sp>
        <p:nvSpPr>
          <p:cNvPr id="4" name="Footer Placeholder 3"/>
          <p:cNvSpPr>
            <a:spLocks noGrp="1"/>
          </p:cNvSpPr>
          <p:nvPr>
            <p:ph type="ftr" sz="quarter" idx="11"/>
          </p:nvPr>
        </p:nvSpPr>
        <p:spPr/>
        <p:txBody>
          <a:bodyPr/>
          <a:lstStyle/>
          <a:p>
            <a:endParaRPr lang="en-GB" dirty="0"/>
          </a:p>
        </p:txBody>
      </p:sp>
      <p:pic>
        <p:nvPicPr>
          <p:cNvPr id="5" name="Picture 5" descr="QMfoo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02300"/>
            <a:ext cx="12192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5648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Who do I contact if I have a query?</a:t>
            </a:r>
            <a:endParaRPr lang="en-GB" b="1" dirty="0"/>
          </a:p>
        </p:txBody>
      </p:sp>
      <p:sp>
        <p:nvSpPr>
          <p:cNvPr id="3" name="Content Placeholder 2"/>
          <p:cNvSpPr>
            <a:spLocks noGrp="1"/>
          </p:cNvSpPr>
          <p:nvPr>
            <p:ph idx="1"/>
          </p:nvPr>
        </p:nvSpPr>
        <p:spPr>
          <a:xfrm>
            <a:off x="838200" y="1825625"/>
            <a:ext cx="10515600" cy="3609260"/>
          </a:xfrm>
        </p:spPr>
        <p:txBody>
          <a:bodyPr>
            <a:normAutofit/>
          </a:bodyPr>
          <a:lstStyle/>
          <a:p>
            <a:r>
              <a:rPr lang="en-GB" sz="2600" dirty="0" smtClean="0"/>
              <a:t>If you have followed the steps on the HR website to determine employment status but have an inconclusive outcome or any other concerns you should contact HR or Finance who should be able to assist</a:t>
            </a:r>
            <a:r>
              <a:rPr lang="en-GB" dirty="0" smtClean="0"/>
              <a:t>:</a:t>
            </a:r>
          </a:p>
          <a:p>
            <a:pPr marL="0" indent="0">
              <a:buNone/>
            </a:pPr>
            <a:endParaRPr lang="en-GB" dirty="0" smtClean="0"/>
          </a:p>
          <a:p>
            <a:r>
              <a:rPr lang="en-GB" sz="2400" dirty="0" smtClean="0"/>
              <a:t>Kelly Rosa: HR Central Services Manager	020 </a:t>
            </a:r>
            <a:r>
              <a:rPr lang="en-GB" sz="2400" dirty="0"/>
              <a:t>7882 </a:t>
            </a:r>
            <a:r>
              <a:rPr lang="en-GB" sz="2400" dirty="0" smtClean="0"/>
              <a:t>3168 k.rosa@qmul.ac.uk</a:t>
            </a:r>
            <a:endParaRPr lang="en-GB" sz="2400" dirty="0"/>
          </a:p>
          <a:p>
            <a:r>
              <a:rPr lang="en-GB" sz="2400" dirty="0" smtClean="0"/>
              <a:t>Tony Pettit: Head of Payroll and Pensions 	020 7882 7705 t.pettit@qmul.ac.uk</a:t>
            </a:r>
          </a:p>
          <a:p>
            <a:r>
              <a:rPr lang="en-GB" sz="2400" dirty="0" smtClean="0"/>
              <a:t>Chris Bridgeman: Tax Manager 	020 7882 2956 c.bridgeman@qmul.ac.uk</a:t>
            </a:r>
            <a:endParaRPr lang="en-GB" sz="2400" dirty="0"/>
          </a:p>
        </p:txBody>
      </p:sp>
      <p:sp>
        <p:nvSpPr>
          <p:cNvPr id="4" name="Footer Placeholder 3"/>
          <p:cNvSpPr>
            <a:spLocks noGrp="1"/>
          </p:cNvSpPr>
          <p:nvPr>
            <p:ph type="ftr" sz="quarter" idx="11"/>
          </p:nvPr>
        </p:nvSpPr>
        <p:spPr/>
        <p:txBody>
          <a:bodyPr/>
          <a:lstStyle/>
          <a:p>
            <a:endParaRPr lang="en-GB" dirty="0"/>
          </a:p>
        </p:txBody>
      </p:sp>
      <p:pic>
        <p:nvPicPr>
          <p:cNvPr id="5" name="Picture 5" descr="QMfoo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02300"/>
            <a:ext cx="12192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2912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0882"/>
            <a:ext cx="10515600" cy="1325563"/>
          </a:xfrm>
        </p:spPr>
        <p:txBody>
          <a:bodyPr/>
          <a:lstStyle/>
          <a:p>
            <a:pPr algn="ctr"/>
            <a:r>
              <a:rPr lang="en-GB" b="1" dirty="0" smtClean="0"/>
              <a:t>What does employment Status mean for QMUL?</a:t>
            </a:r>
            <a:endParaRPr lang="en-GB" b="1" dirty="0"/>
          </a:p>
        </p:txBody>
      </p:sp>
      <p:sp>
        <p:nvSpPr>
          <p:cNvPr id="3" name="Content Placeholder 2"/>
          <p:cNvSpPr>
            <a:spLocks noGrp="1"/>
          </p:cNvSpPr>
          <p:nvPr>
            <p:ph idx="1"/>
          </p:nvPr>
        </p:nvSpPr>
        <p:spPr>
          <a:xfrm>
            <a:off x="838200" y="1825625"/>
            <a:ext cx="10366420" cy="3713162"/>
          </a:xfrm>
        </p:spPr>
        <p:txBody>
          <a:bodyPr>
            <a:normAutofit/>
          </a:bodyPr>
          <a:lstStyle/>
          <a:p>
            <a:r>
              <a:rPr lang="en-GB" sz="2400" b="1" dirty="0"/>
              <a:t>B</a:t>
            </a:r>
            <a:r>
              <a:rPr lang="en-GB" sz="2400" b="1" dirty="0" smtClean="0"/>
              <a:t>efore </a:t>
            </a:r>
            <a:r>
              <a:rPr lang="en-GB" sz="2400" b="1" dirty="0"/>
              <a:t>engagement or any work is begun</a:t>
            </a:r>
          </a:p>
          <a:p>
            <a:r>
              <a:rPr lang="en-GB" sz="2400" dirty="0" smtClean="0"/>
              <a:t>When considering appointing an individual to carry work for QMUL, we are required to carry out checks to determine if the individual is either:</a:t>
            </a:r>
          </a:p>
          <a:p>
            <a:r>
              <a:rPr lang="en-GB" sz="2400" dirty="0" smtClean="0"/>
              <a:t> (</a:t>
            </a:r>
            <a:r>
              <a:rPr lang="en-GB" sz="2400" dirty="0" err="1" smtClean="0"/>
              <a:t>i</a:t>
            </a:r>
            <a:r>
              <a:rPr lang="en-GB" sz="2400" dirty="0" smtClean="0"/>
              <a:t>) an employee and to be put onto a contract of employment and paid through the payroll system with the subsequent deduction of PAYE tax and NI or:</a:t>
            </a:r>
          </a:p>
          <a:p>
            <a:r>
              <a:rPr lang="en-GB" sz="2400" dirty="0" smtClean="0"/>
              <a:t>(ii) exceptionally - a provider of services with the requirement to be accepted as a </a:t>
            </a:r>
            <a:r>
              <a:rPr lang="en-GB" sz="2400" dirty="0"/>
              <a:t>supplier by </a:t>
            </a:r>
            <a:r>
              <a:rPr lang="en-GB" sz="2400" dirty="0" smtClean="0"/>
              <a:t>procurement; have a contract for services; an Agresso generated purchase order and with payment made by Accounts Payable upon receipt of a valid invoice which meets certain HMRC criteria</a:t>
            </a:r>
            <a:endParaRPr lang="en-GB" sz="2400" dirty="0"/>
          </a:p>
        </p:txBody>
      </p:sp>
      <p:sp>
        <p:nvSpPr>
          <p:cNvPr id="4" name="Footer Placeholder 3"/>
          <p:cNvSpPr>
            <a:spLocks noGrp="1"/>
          </p:cNvSpPr>
          <p:nvPr>
            <p:ph type="ftr" sz="quarter" idx="11"/>
          </p:nvPr>
        </p:nvSpPr>
        <p:spPr/>
        <p:txBody>
          <a:bodyPr/>
          <a:lstStyle/>
          <a:p>
            <a:endParaRPr lang="en-GB" dirty="0"/>
          </a:p>
        </p:txBody>
      </p:sp>
      <p:pic>
        <p:nvPicPr>
          <p:cNvPr id="5" name="Picture 5" descr="QMfoo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02300"/>
            <a:ext cx="12192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5099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Questions &amp; Answers?</a:t>
            </a:r>
            <a:r>
              <a:rPr lang="en-GB" dirty="0" smtClean="0"/>
              <a:t/>
            </a:r>
            <a:br>
              <a:rPr lang="en-GB" dirty="0" smtClean="0"/>
            </a:br>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pic>
        <p:nvPicPr>
          <p:cNvPr id="5" name="Picture 5" descr="QMfoo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02300"/>
            <a:ext cx="12192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773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p:txBody>
          <a:bodyPr/>
          <a:lstStyle/>
          <a:p>
            <a:r>
              <a:rPr lang="en-GB" dirty="0" smtClean="0"/>
              <a:t>If you are looking to engage an individual to carry out a discrete piece of work as part of a course module, which of the following is sufficient evidence of self-employment?;</a:t>
            </a:r>
          </a:p>
          <a:p>
            <a:pPr lvl="1"/>
            <a:r>
              <a:rPr lang="en-GB" dirty="0" smtClean="0"/>
              <a:t>A Unique Tax Reference Number (UTR)</a:t>
            </a:r>
          </a:p>
          <a:p>
            <a:pPr lvl="1"/>
            <a:r>
              <a:rPr lang="en-GB" dirty="0" smtClean="0"/>
              <a:t>A copy of the individuals Self-assessment Tax return</a:t>
            </a:r>
          </a:p>
          <a:p>
            <a:pPr lvl="1"/>
            <a:r>
              <a:rPr lang="en-GB" dirty="0" smtClean="0"/>
              <a:t>A verbal confirmation of their status</a:t>
            </a:r>
          </a:p>
          <a:p>
            <a:pPr lvl="1"/>
            <a:r>
              <a:rPr lang="en-GB" dirty="0" smtClean="0"/>
              <a:t>A fully completed Employment Status Indicator form</a:t>
            </a:r>
          </a:p>
          <a:p>
            <a:pPr lvl="1"/>
            <a:r>
              <a:rPr lang="en-GB" dirty="0" smtClean="0"/>
              <a:t>None of the above</a:t>
            </a:r>
            <a:endParaRPr lang="en-GB" dirty="0"/>
          </a:p>
        </p:txBody>
      </p:sp>
      <p:sp>
        <p:nvSpPr>
          <p:cNvPr id="4" name="Footer Placeholder 3"/>
          <p:cNvSpPr>
            <a:spLocks noGrp="1"/>
          </p:cNvSpPr>
          <p:nvPr>
            <p:ph type="ftr" sz="quarter" idx="11"/>
          </p:nvPr>
        </p:nvSpPr>
        <p:spPr/>
        <p:txBody>
          <a:bodyPr/>
          <a:lstStyle/>
          <a:p>
            <a:endParaRPr lang="en-GB" dirty="0"/>
          </a:p>
        </p:txBody>
      </p:sp>
      <p:pic>
        <p:nvPicPr>
          <p:cNvPr id="5" name="Picture 5" descr="QMfoo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02300"/>
            <a:ext cx="12192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6736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p:txBody>
          <a:bodyPr/>
          <a:lstStyle/>
          <a:p>
            <a:r>
              <a:rPr lang="en-GB" dirty="0"/>
              <a:t>If you are looking to engage an individual to carry out a discrete piece of work </a:t>
            </a:r>
            <a:r>
              <a:rPr lang="en-GB" dirty="0" smtClean="0"/>
              <a:t>, </a:t>
            </a:r>
            <a:r>
              <a:rPr lang="en-GB" dirty="0"/>
              <a:t>which </a:t>
            </a:r>
            <a:r>
              <a:rPr lang="en-GB" dirty="0" smtClean="0"/>
              <a:t>action should you take first in engaging the individual?</a:t>
            </a:r>
          </a:p>
          <a:p>
            <a:pPr lvl="1"/>
            <a:r>
              <a:rPr lang="en-GB" dirty="0" smtClean="0"/>
              <a:t>A copy of their UTR number</a:t>
            </a:r>
          </a:p>
          <a:p>
            <a:pPr lvl="1"/>
            <a:r>
              <a:rPr lang="en-GB" dirty="0" smtClean="0"/>
              <a:t>Completion of a contract for services</a:t>
            </a:r>
          </a:p>
          <a:p>
            <a:pPr lvl="1"/>
            <a:r>
              <a:rPr lang="en-GB" dirty="0" smtClean="0"/>
              <a:t>Request an invoice for the work and send to AP for payment</a:t>
            </a:r>
          </a:p>
          <a:p>
            <a:pPr lvl="1"/>
            <a:r>
              <a:rPr lang="en-GB" dirty="0" smtClean="0"/>
              <a:t>Completion of an ESI </a:t>
            </a:r>
          </a:p>
          <a:p>
            <a:pPr lvl="1"/>
            <a:r>
              <a:rPr lang="en-GB" dirty="0" smtClean="0"/>
              <a:t>None of the above</a:t>
            </a:r>
          </a:p>
          <a:p>
            <a:pPr lvl="1"/>
            <a:endParaRPr lang="en-GB" dirty="0" smtClean="0"/>
          </a:p>
          <a:p>
            <a:pPr lvl="1"/>
            <a:endParaRPr lang="en-GB" dirty="0"/>
          </a:p>
        </p:txBody>
      </p:sp>
      <p:sp>
        <p:nvSpPr>
          <p:cNvPr id="4" name="Footer Placeholder 3"/>
          <p:cNvSpPr>
            <a:spLocks noGrp="1"/>
          </p:cNvSpPr>
          <p:nvPr>
            <p:ph type="ftr" sz="quarter" idx="11"/>
          </p:nvPr>
        </p:nvSpPr>
        <p:spPr/>
        <p:txBody>
          <a:bodyPr/>
          <a:lstStyle/>
          <a:p>
            <a:endParaRPr lang="en-GB" dirty="0"/>
          </a:p>
        </p:txBody>
      </p:sp>
      <p:pic>
        <p:nvPicPr>
          <p:cNvPr id="5" name="Picture 5" descr="QMfoo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02300"/>
            <a:ext cx="12192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3300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t>Why is this important?</a:t>
            </a:r>
          </a:p>
        </p:txBody>
      </p:sp>
      <p:sp>
        <p:nvSpPr>
          <p:cNvPr id="3" name="Content Placeholder 2"/>
          <p:cNvSpPr>
            <a:spLocks noGrp="1"/>
          </p:cNvSpPr>
          <p:nvPr>
            <p:ph idx="1"/>
          </p:nvPr>
        </p:nvSpPr>
        <p:spPr/>
        <p:txBody>
          <a:bodyPr>
            <a:normAutofit/>
          </a:bodyPr>
          <a:lstStyle/>
          <a:p>
            <a:r>
              <a:rPr lang="en-GB" sz="2400" dirty="0" smtClean="0"/>
              <a:t>Failure to carry out reasonable steps to determine the correct employment status of individuals is a breach of our fiduciary duties as an employer and is also a breach of HM Revenue &amp; Customs Regulations</a:t>
            </a:r>
          </a:p>
          <a:p>
            <a:r>
              <a:rPr lang="en-GB" sz="2400" dirty="0" smtClean="0"/>
              <a:t>Payments made to individuals without being taxed presents a risk from an HMRC perspective</a:t>
            </a:r>
          </a:p>
          <a:p>
            <a:r>
              <a:rPr lang="en-GB" sz="2400" dirty="0" smtClean="0"/>
              <a:t>This has been highlighted as an area of risk across the sector and is actively investigated during HMRC audits</a:t>
            </a:r>
            <a:endParaRPr lang="en-GB" sz="2400" dirty="0"/>
          </a:p>
        </p:txBody>
      </p:sp>
      <p:sp>
        <p:nvSpPr>
          <p:cNvPr id="4" name="Footer Placeholder 3"/>
          <p:cNvSpPr>
            <a:spLocks noGrp="1"/>
          </p:cNvSpPr>
          <p:nvPr>
            <p:ph type="ftr" sz="quarter" idx="11"/>
          </p:nvPr>
        </p:nvSpPr>
        <p:spPr/>
        <p:txBody>
          <a:bodyPr/>
          <a:lstStyle/>
          <a:p>
            <a:endParaRPr lang="en-GB" dirty="0"/>
          </a:p>
        </p:txBody>
      </p:sp>
      <p:pic>
        <p:nvPicPr>
          <p:cNvPr id="5" name="Picture 5" descr="QMfoo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02300"/>
            <a:ext cx="12192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5414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When does this apply?</a:t>
            </a:r>
            <a:endParaRPr lang="en-GB" b="1" dirty="0"/>
          </a:p>
        </p:txBody>
      </p:sp>
      <p:sp>
        <p:nvSpPr>
          <p:cNvPr id="3" name="Content Placeholder 2"/>
          <p:cNvSpPr>
            <a:spLocks noGrp="1"/>
          </p:cNvSpPr>
          <p:nvPr>
            <p:ph idx="1"/>
          </p:nvPr>
        </p:nvSpPr>
        <p:spPr/>
        <p:txBody>
          <a:bodyPr/>
          <a:lstStyle/>
          <a:p>
            <a:r>
              <a:rPr lang="en-GB" sz="2400" dirty="0" smtClean="0"/>
              <a:t>On each occasion we are considering appointing an individual to carry out work for QMUL we must follow the same procedure in determining their employment status.</a:t>
            </a:r>
          </a:p>
          <a:p>
            <a:r>
              <a:rPr lang="en-GB" sz="2400" dirty="0" smtClean="0"/>
              <a:t>If an individual carries out work on different and non-concurrent occasions the employment status process must be carried out for each instance.</a:t>
            </a:r>
          </a:p>
          <a:p>
            <a:r>
              <a:rPr lang="en-GB" sz="2400" dirty="0" smtClean="0"/>
              <a:t>If we already employ a person/people to carry out the same or a similar role anywhere else in QMUL then we are expected to treat the employment status in the same way for new appointments. We would expect academic lecturers, examiners and other core activities to route through payroll</a:t>
            </a:r>
          </a:p>
          <a:p>
            <a:r>
              <a:rPr lang="en-GB" sz="2400" dirty="0" smtClean="0"/>
              <a:t>It is the </a:t>
            </a:r>
            <a:r>
              <a:rPr lang="en-GB" sz="2400" b="1" dirty="0" smtClean="0">
                <a:solidFill>
                  <a:srgbClr val="FF0000"/>
                </a:solidFill>
              </a:rPr>
              <a:t>role</a:t>
            </a:r>
            <a:r>
              <a:rPr lang="en-GB" sz="2400" dirty="0" smtClean="0"/>
              <a:t> and not the person that we need consider </a:t>
            </a:r>
          </a:p>
        </p:txBody>
      </p:sp>
      <p:sp>
        <p:nvSpPr>
          <p:cNvPr id="4" name="Footer Placeholder 3"/>
          <p:cNvSpPr>
            <a:spLocks noGrp="1"/>
          </p:cNvSpPr>
          <p:nvPr>
            <p:ph type="ftr" sz="quarter" idx="11"/>
          </p:nvPr>
        </p:nvSpPr>
        <p:spPr/>
        <p:txBody>
          <a:bodyPr/>
          <a:lstStyle/>
          <a:p>
            <a:endParaRPr lang="en-GB" dirty="0"/>
          </a:p>
        </p:txBody>
      </p:sp>
      <p:pic>
        <p:nvPicPr>
          <p:cNvPr id="5" name="Picture 5" descr="QMfoo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02300"/>
            <a:ext cx="12192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5111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What do we require the engager to do?</a:t>
            </a:r>
            <a:endParaRPr lang="en-GB" b="1" dirty="0"/>
          </a:p>
        </p:txBody>
      </p:sp>
      <p:sp>
        <p:nvSpPr>
          <p:cNvPr id="3" name="Content Placeholder 2"/>
          <p:cNvSpPr>
            <a:spLocks noGrp="1"/>
          </p:cNvSpPr>
          <p:nvPr>
            <p:ph idx="1"/>
          </p:nvPr>
        </p:nvSpPr>
        <p:spPr>
          <a:xfrm>
            <a:off x="838200" y="1598141"/>
            <a:ext cx="10515600" cy="4036540"/>
          </a:xfrm>
        </p:spPr>
        <p:txBody>
          <a:bodyPr>
            <a:normAutofit lnSpcReduction="10000"/>
          </a:bodyPr>
          <a:lstStyle/>
          <a:p>
            <a:r>
              <a:rPr lang="en-GB" sz="2600" dirty="0" smtClean="0"/>
              <a:t>At this stage no work has been undertaken or contracts issued</a:t>
            </a:r>
          </a:p>
          <a:p>
            <a:r>
              <a:rPr lang="en-GB" sz="2600" dirty="0" smtClean="0"/>
              <a:t>You must follow the guidance on the HR website: </a:t>
            </a:r>
          </a:p>
          <a:p>
            <a:pPr marL="0" indent="0">
              <a:buNone/>
            </a:pPr>
            <a:r>
              <a:rPr lang="en-GB" sz="2600" dirty="0"/>
              <a:t>	</a:t>
            </a:r>
            <a:r>
              <a:rPr lang="en-GB" sz="2600" dirty="0" smtClean="0"/>
              <a:t>HR---Procedures---Contracts terms &amp; conditions---Employed vs 	Self-employed</a:t>
            </a:r>
          </a:p>
          <a:p>
            <a:pPr marL="0" indent="0">
              <a:buNone/>
            </a:pPr>
            <a:r>
              <a:rPr lang="en-GB" sz="2000" dirty="0">
                <a:hlinkClick r:id="rId2"/>
              </a:rPr>
              <a:t>http://</a:t>
            </a:r>
            <a:r>
              <a:rPr lang="en-GB" sz="2000" dirty="0" smtClean="0">
                <a:hlinkClick r:id="rId2"/>
              </a:rPr>
              <a:t>www.hr.qmul.ac.uk/procedures/contracts/employmentstatus/index.html</a:t>
            </a:r>
            <a:endParaRPr lang="en-GB" sz="2000" dirty="0" smtClean="0"/>
          </a:p>
          <a:p>
            <a:r>
              <a:rPr lang="en-GB" sz="2600" dirty="0" smtClean="0"/>
              <a:t>By following the guidance here you will either complete a simple questionnaire to provide an “employment” status outcome (routing the payment via HR/payroll processes) or the requirement for a fuller Employment Status Indicator (“ESI”) questionnaire which looks at the role in more detail to provide a definitive answer.</a:t>
            </a:r>
            <a:endParaRPr lang="en-GB" sz="2600" dirty="0"/>
          </a:p>
        </p:txBody>
      </p:sp>
      <p:sp>
        <p:nvSpPr>
          <p:cNvPr id="4" name="Footer Placeholder 3"/>
          <p:cNvSpPr>
            <a:spLocks noGrp="1"/>
          </p:cNvSpPr>
          <p:nvPr>
            <p:ph type="ftr" sz="quarter" idx="11"/>
          </p:nvPr>
        </p:nvSpPr>
        <p:spPr/>
        <p:txBody>
          <a:bodyPr/>
          <a:lstStyle/>
          <a:p>
            <a:endParaRPr lang="en-GB" dirty="0"/>
          </a:p>
        </p:txBody>
      </p:sp>
      <p:pic>
        <p:nvPicPr>
          <p:cNvPr id="5" name="Picture 5" descr="QMfoo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02300"/>
            <a:ext cx="12192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4855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Who completes this?</a:t>
            </a:r>
            <a:endParaRPr lang="en-GB" b="1" dirty="0"/>
          </a:p>
        </p:txBody>
      </p:sp>
      <p:sp>
        <p:nvSpPr>
          <p:cNvPr id="3" name="Content Placeholder 2"/>
          <p:cNvSpPr>
            <a:spLocks noGrp="1"/>
          </p:cNvSpPr>
          <p:nvPr>
            <p:ph idx="1"/>
          </p:nvPr>
        </p:nvSpPr>
        <p:spPr>
          <a:xfrm>
            <a:off x="838200" y="1825625"/>
            <a:ext cx="10515600" cy="3713162"/>
          </a:xfrm>
        </p:spPr>
        <p:txBody>
          <a:bodyPr>
            <a:normAutofit fontScale="70000" lnSpcReduction="20000"/>
          </a:bodyPr>
          <a:lstStyle/>
          <a:p>
            <a:r>
              <a:rPr lang="en-GB" dirty="0" smtClean="0"/>
              <a:t>The engager in the relevant department should complete the ESI</a:t>
            </a:r>
          </a:p>
          <a:p>
            <a:r>
              <a:rPr lang="en-GB" dirty="0" smtClean="0"/>
              <a:t>It is important that the ESI is completed accurately, an incorrectly completed ESI may result in the incorrect status being indicated.  If we are engaging an individual as an employee or self-employed we should also take evidence of the right to work.</a:t>
            </a:r>
          </a:p>
          <a:p>
            <a:r>
              <a:rPr lang="en-GB" dirty="0" smtClean="0"/>
              <a:t>A pdf copy of the ESI should be retained (this is created on completion with a copy of all questions &amp; answers along with a reference number)</a:t>
            </a:r>
          </a:p>
          <a:p>
            <a:r>
              <a:rPr lang="en-GB" dirty="0" smtClean="0"/>
              <a:t>The questions change during the completion of the ESI dependent upon the answers provided. NB: No single question determines the employment status outcome!</a:t>
            </a:r>
          </a:p>
          <a:p>
            <a:r>
              <a:rPr lang="en-GB" dirty="0" smtClean="0"/>
              <a:t>If we get this wrong this has extremely serious consequences for QMUL and does constitute a breach of the law</a:t>
            </a:r>
          </a:p>
          <a:p>
            <a:r>
              <a:rPr lang="en-GB" dirty="0" smtClean="0"/>
              <a:t>If the outcome from the ESI is “not determined” please contact Chris Bridgeman in Finance.</a:t>
            </a:r>
          </a:p>
          <a:p>
            <a:r>
              <a:rPr lang="en-GB" dirty="0" smtClean="0"/>
              <a:t>Please do not contact HMRC directly as we have strict contact protocols agreed with them</a:t>
            </a:r>
          </a:p>
        </p:txBody>
      </p:sp>
      <p:sp>
        <p:nvSpPr>
          <p:cNvPr id="4" name="Footer Placeholder 3"/>
          <p:cNvSpPr>
            <a:spLocks noGrp="1"/>
          </p:cNvSpPr>
          <p:nvPr>
            <p:ph type="ftr" sz="quarter" idx="11"/>
          </p:nvPr>
        </p:nvSpPr>
        <p:spPr/>
        <p:txBody>
          <a:bodyPr/>
          <a:lstStyle/>
          <a:p>
            <a:endParaRPr lang="en-GB" dirty="0"/>
          </a:p>
        </p:txBody>
      </p:sp>
      <p:pic>
        <p:nvPicPr>
          <p:cNvPr id="5" name="Picture 5" descr="QMfoo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02300"/>
            <a:ext cx="12192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4027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t>Who is the customer? Workers’ current employment status?</a:t>
            </a:r>
            <a:endParaRPr lang="en-GB" sz="4000" b="1" dirty="0"/>
          </a:p>
        </p:txBody>
      </p:sp>
      <p:sp>
        <p:nvSpPr>
          <p:cNvPr id="4" name="Footer Placeholder 3"/>
          <p:cNvSpPr>
            <a:spLocks noGrp="1"/>
          </p:cNvSpPr>
          <p:nvPr>
            <p:ph type="ftr" sz="quarter" idx="11"/>
          </p:nvPr>
        </p:nvSpPr>
        <p:spPr>
          <a:xfrm>
            <a:off x="1334529" y="6356350"/>
            <a:ext cx="9407611" cy="365125"/>
          </a:xfrm>
        </p:spPr>
        <p:txBody>
          <a:bodyPr/>
          <a:lstStyle/>
          <a:p>
            <a:r>
              <a:rPr lang="en-GB" sz="2800" dirty="0" smtClean="0">
                <a:solidFill>
                  <a:schemeClr val="tx1"/>
                </a:solidFill>
              </a:rPr>
              <a:t>QMUL are the customer.  Worker- employee or not known</a:t>
            </a:r>
          </a:p>
          <a:p>
            <a:endParaRPr lang="en-GB" sz="4000" dirty="0">
              <a:solidFill>
                <a:schemeClr val="tx1"/>
              </a:solidFill>
            </a:endParaRPr>
          </a:p>
        </p:txBody>
      </p:sp>
      <p:pic>
        <p:nvPicPr>
          <p:cNvPr id="6" name="Content Placeholder 5"/>
          <p:cNvPicPr>
            <a:picLocks noGrp="1" noChangeAspect="1"/>
          </p:cNvPicPr>
          <p:nvPr>
            <p:ph idx="1"/>
          </p:nvPr>
        </p:nvPicPr>
        <p:blipFill>
          <a:blip r:embed="rId2"/>
          <a:stretch>
            <a:fillRect/>
          </a:stretch>
        </p:blipFill>
        <p:spPr>
          <a:xfrm>
            <a:off x="1539537" y="1795849"/>
            <a:ext cx="8255252" cy="3995753"/>
          </a:xfrm>
          <a:prstGeom prst="rect">
            <a:avLst/>
          </a:prstGeom>
        </p:spPr>
      </p:pic>
    </p:spTree>
    <p:extLst>
      <p:ext uri="{BB962C8B-B14F-4D97-AF65-F5344CB8AC3E}">
        <p14:creationId xmlns:p14="http://schemas.microsoft.com/office/powerpoint/2010/main" val="2557204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530" y="320675"/>
            <a:ext cx="10515600" cy="1120947"/>
          </a:xfrm>
        </p:spPr>
        <p:txBody>
          <a:bodyPr/>
          <a:lstStyle/>
          <a:p>
            <a:pPr algn="ctr"/>
            <a:r>
              <a:rPr lang="en-GB" b="1" dirty="0" smtClean="0"/>
              <a:t>ESI FAQ’s – Who is the Engager?</a:t>
            </a:r>
            <a:endParaRPr lang="en-GB" b="1" dirty="0"/>
          </a:p>
        </p:txBody>
      </p:sp>
      <p:sp>
        <p:nvSpPr>
          <p:cNvPr id="4" name="Footer Placeholder 3"/>
          <p:cNvSpPr>
            <a:spLocks noGrp="1"/>
          </p:cNvSpPr>
          <p:nvPr>
            <p:ph type="ftr" sz="quarter" idx="11"/>
          </p:nvPr>
        </p:nvSpPr>
        <p:spPr>
          <a:xfrm>
            <a:off x="1178011" y="6356350"/>
            <a:ext cx="9745362" cy="365125"/>
          </a:xfrm>
        </p:spPr>
        <p:txBody>
          <a:bodyPr/>
          <a:lstStyle/>
          <a:p>
            <a:r>
              <a:rPr lang="en-GB" sz="4400" b="1" dirty="0" smtClean="0">
                <a:solidFill>
                  <a:schemeClr val="tx1"/>
                </a:solidFill>
                <a:latin typeface="+mj-lt"/>
              </a:rPr>
              <a:t>QMUL</a:t>
            </a:r>
            <a:endParaRPr lang="en-GB" sz="4400" b="1" dirty="0">
              <a:solidFill>
                <a:schemeClr val="tx1"/>
              </a:solidFill>
              <a:latin typeface="+mj-lt"/>
            </a:endParaRPr>
          </a:p>
        </p:txBody>
      </p:sp>
      <p:pic>
        <p:nvPicPr>
          <p:cNvPr id="6" name="Content Placeholder 5"/>
          <p:cNvPicPr>
            <a:picLocks noGrp="1" noChangeAspect="1"/>
          </p:cNvPicPr>
          <p:nvPr>
            <p:ph idx="1"/>
          </p:nvPr>
        </p:nvPicPr>
        <p:blipFill>
          <a:blip r:embed="rId2"/>
          <a:stretch>
            <a:fillRect/>
          </a:stretch>
        </p:blipFill>
        <p:spPr>
          <a:xfrm>
            <a:off x="430684" y="1729947"/>
            <a:ext cx="11218796" cy="4497858"/>
          </a:xfrm>
          <a:prstGeom prst="rect">
            <a:avLst/>
          </a:prstGeom>
        </p:spPr>
      </p:pic>
    </p:spTree>
    <p:extLst>
      <p:ext uri="{BB962C8B-B14F-4D97-AF65-F5344CB8AC3E}">
        <p14:creationId xmlns:p14="http://schemas.microsoft.com/office/powerpoint/2010/main" val="1412552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Who is the worker and what is their trade?</a:t>
            </a:r>
            <a:endParaRPr lang="en-GB" b="1" dirty="0"/>
          </a:p>
        </p:txBody>
      </p:sp>
      <p:sp>
        <p:nvSpPr>
          <p:cNvPr id="4" name="Footer Placeholder 3"/>
          <p:cNvSpPr>
            <a:spLocks noGrp="1"/>
          </p:cNvSpPr>
          <p:nvPr>
            <p:ph type="ftr" sz="quarter" idx="11"/>
          </p:nvPr>
        </p:nvSpPr>
        <p:spPr>
          <a:xfrm>
            <a:off x="1359243" y="6356350"/>
            <a:ext cx="10066638" cy="365125"/>
          </a:xfrm>
        </p:spPr>
        <p:txBody>
          <a:bodyPr/>
          <a:lstStyle/>
          <a:p>
            <a:r>
              <a:rPr lang="en-GB" sz="4000" dirty="0" smtClean="0">
                <a:solidFill>
                  <a:schemeClr val="tx1"/>
                </a:solidFill>
              </a:rPr>
              <a:t>The person being engaged- most will be “other”</a:t>
            </a:r>
            <a:endParaRPr lang="en-GB" sz="4000" dirty="0">
              <a:solidFill>
                <a:schemeClr val="tx1"/>
              </a:solidFill>
            </a:endParaRPr>
          </a:p>
        </p:txBody>
      </p:sp>
      <p:pic>
        <p:nvPicPr>
          <p:cNvPr id="6" name="Content Placeholder 5"/>
          <p:cNvPicPr>
            <a:picLocks noGrp="1" noChangeAspect="1"/>
          </p:cNvPicPr>
          <p:nvPr>
            <p:ph idx="1"/>
          </p:nvPr>
        </p:nvPicPr>
        <p:blipFill>
          <a:blip r:embed="rId2"/>
          <a:stretch>
            <a:fillRect/>
          </a:stretch>
        </p:blipFill>
        <p:spPr>
          <a:xfrm>
            <a:off x="1827705" y="1690688"/>
            <a:ext cx="8065938" cy="4366428"/>
          </a:xfrm>
          <a:prstGeom prst="rect">
            <a:avLst/>
          </a:prstGeom>
        </p:spPr>
      </p:pic>
    </p:spTree>
    <p:extLst>
      <p:ext uri="{BB962C8B-B14F-4D97-AF65-F5344CB8AC3E}">
        <p14:creationId xmlns:p14="http://schemas.microsoft.com/office/powerpoint/2010/main" val="3530033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645</TotalTime>
  <Words>1399</Words>
  <Application>Microsoft Office PowerPoint</Application>
  <PresentationFormat>Widescreen</PresentationFormat>
  <Paragraphs>103</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QMUL</vt:lpstr>
      <vt:lpstr>What does employment Status mean for QMUL?</vt:lpstr>
      <vt:lpstr>Why is this important?</vt:lpstr>
      <vt:lpstr>When does this apply?</vt:lpstr>
      <vt:lpstr>What do we require the engager to do?</vt:lpstr>
      <vt:lpstr>Who completes this?</vt:lpstr>
      <vt:lpstr>Who is the customer? Workers’ current employment status?</vt:lpstr>
      <vt:lpstr>ESI FAQ’s – Who is the Engager?</vt:lpstr>
      <vt:lpstr>Who is the worker and what is their trade?</vt:lpstr>
      <vt:lpstr>Is the worker obliged to send someone else?</vt:lpstr>
      <vt:lpstr>Who controls the worker?</vt:lpstr>
      <vt:lpstr>What is the nature of the remuneration?</vt:lpstr>
      <vt:lpstr>How is the workers main income made up?</vt:lpstr>
      <vt:lpstr>Next steps following the ESI result</vt:lpstr>
      <vt:lpstr>Next steps following the ESI result </vt:lpstr>
      <vt:lpstr>What happens if we don’t follow these steps?</vt:lpstr>
      <vt:lpstr>HMRC focus</vt:lpstr>
      <vt:lpstr>Worked examples</vt:lpstr>
      <vt:lpstr>Who do I contact if I have a query?</vt:lpstr>
      <vt:lpstr>Questions &amp; Answers? </vt:lpstr>
      <vt:lpstr>Examples</vt:lpstr>
      <vt:lpstr>Examples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QMUL</dc:title>
  <dc:creator>Christopher Bridgeman</dc:creator>
  <cp:lastModifiedBy>Amanda Blankson</cp:lastModifiedBy>
  <cp:revision>36</cp:revision>
  <dcterms:created xsi:type="dcterms:W3CDTF">2016-02-11T10:42:26Z</dcterms:created>
  <dcterms:modified xsi:type="dcterms:W3CDTF">2016-09-13T09:08:16Z</dcterms:modified>
</cp:coreProperties>
</file>